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7" r:id="rId10"/>
    <p:sldId id="264" r:id="rId11"/>
    <p:sldId id="266" r:id="rId12"/>
    <p:sldId id="268" r:id="rId13"/>
    <p:sldId id="269"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p:scale>
          <a:sx n="100" d="100"/>
          <a:sy n="100" d="100"/>
        </p:scale>
        <p:origin x="1544"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EC5BE-A660-FBBA-10ED-702E3A5A1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C11300-5740-C7E8-A4AC-A2326E873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579B65-DE9D-98C4-B68A-8AD1E082E8CC}"/>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5" name="Footer Placeholder 4">
            <a:extLst>
              <a:ext uri="{FF2B5EF4-FFF2-40B4-BE49-F238E27FC236}">
                <a16:creationId xmlns:a16="http://schemas.microsoft.com/office/drawing/2014/main" id="{95A49E25-45C6-C1DB-02C5-10FE6C367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3EB8C5-095B-20D7-EEC7-1AC0F8A8A821}"/>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275052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79DF-147A-1776-FBB9-057441F67A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AAF9E-7776-3702-C265-1CC5FA5E11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75883-44DD-4E58-C0E0-2E4C53B861ED}"/>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5" name="Footer Placeholder 4">
            <a:extLst>
              <a:ext uri="{FF2B5EF4-FFF2-40B4-BE49-F238E27FC236}">
                <a16:creationId xmlns:a16="http://schemas.microsoft.com/office/drawing/2014/main" id="{CE618D31-971E-D5CF-2E5D-5704A48D66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61DB34-6DF7-B768-1C7F-1ADFEDD174F5}"/>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157507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6D2B7-1E88-073B-8888-8EC7FA8CC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6CAB4A-A524-3726-038F-FD416E45E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9C99E-9A3F-C106-67CE-FA585CD57E6A}"/>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5" name="Footer Placeholder 4">
            <a:extLst>
              <a:ext uri="{FF2B5EF4-FFF2-40B4-BE49-F238E27FC236}">
                <a16:creationId xmlns:a16="http://schemas.microsoft.com/office/drawing/2014/main" id="{244E394F-FE44-8F85-861B-458B424BA4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38969F-4697-CD2B-4F26-E4C2EBE45B15}"/>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379539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C270-1DE8-1134-0374-6ACA3B7FBA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5DBF8-4EF7-2494-EAE0-378BDFE76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D2988-65A1-CA91-2509-C009F497D7B9}"/>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5" name="Footer Placeholder 4">
            <a:extLst>
              <a:ext uri="{FF2B5EF4-FFF2-40B4-BE49-F238E27FC236}">
                <a16:creationId xmlns:a16="http://schemas.microsoft.com/office/drawing/2014/main" id="{63315B9C-07B0-247F-986B-6FD44BE718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405C3D-2DA8-C4C6-5458-98284A0D994D}"/>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13363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07F2-0455-7210-1AE0-CD338AE02C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54B4D3-0083-140E-E306-C7D26E041F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E7A67A-24FB-78F0-C6FD-5CE4656C1AD4}"/>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5" name="Footer Placeholder 4">
            <a:extLst>
              <a:ext uri="{FF2B5EF4-FFF2-40B4-BE49-F238E27FC236}">
                <a16:creationId xmlns:a16="http://schemas.microsoft.com/office/drawing/2014/main" id="{2E0AF105-CAC6-02E7-444E-9332019BB7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76006C-DEB2-986C-6B2C-AD11BDB949FD}"/>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125652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01BC-E5B1-10F8-8F15-87B6A46AF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B28919-32B7-1A2F-55A1-759B0AFD91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BA4B7F-AAB5-967F-4BA9-4E65DCC39A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0B0D73-143E-2038-70EA-29D3C33D9634}"/>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6" name="Footer Placeholder 5">
            <a:extLst>
              <a:ext uri="{FF2B5EF4-FFF2-40B4-BE49-F238E27FC236}">
                <a16:creationId xmlns:a16="http://schemas.microsoft.com/office/drawing/2014/main" id="{959F5FD6-0E42-AC3C-C717-FEF2122775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84DE9E-52B8-B249-AF9F-1C19CBE9D29D}"/>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636763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C931-A492-2DFC-194B-E96E0A7462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5B59D3-8D9A-97B3-423C-C9BAEDC41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97D2A-15B7-C283-C9D4-9A9148B08F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740DC7-57FD-A8F9-2747-A4C48D6C58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91C9E3-4AF3-BB3B-ED11-E14D0436FC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BBCC0-3820-BF6B-344E-CF3D548F27E8}"/>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8" name="Footer Placeholder 7">
            <a:extLst>
              <a:ext uri="{FF2B5EF4-FFF2-40B4-BE49-F238E27FC236}">
                <a16:creationId xmlns:a16="http://schemas.microsoft.com/office/drawing/2014/main" id="{6BF358D7-F57B-891D-FCC9-F14D93A1D5C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07E8D59-B7D5-B0E2-3BC8-82E3F1C415BE}"/>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114577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6A522-CCD0-121A-C237-A13774C508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93948-3608-2E8C-D6C9-F868EE89C765}"/>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4" name="Footer Placeholder 3">
            <a:extLst>
              <a:ext uri="{FF2B5EF4-FFF2-40B4-BE49-F238E27FC236}">
                <a16:creationId xmlns:a16="http://schemas.microsoft.com/office/drawing/2014/main" id="{0B9E84F5-417A-47B1-A489-982A9037599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DEB5B2B-AF89-47DE-58B4-E887911945BF}"/>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193383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7AD243-8005-003B-F331-E20F6C0B4341}"/>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3" name="Footer Placeholder 2">
            <a:extLst>
              <a:ext uri="{FF2B5EF4-FFF2-40B4-BE49-F238E27FC236}">
                <a16:creationId xmlns:a16="http://schemas.microsoft.com/office/drawing/2014/main" id="{DE61EEDE-D1D3-C566-2531-CBF65D8D033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F651158-BE11-96BC-4DD3-75C7D6620A7D}"/>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412184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D7A7-2CE0-E0D8-C25D-DFCA44013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16E4A6-604B-68D9-C0F7-8EB5A875B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62F7D-5EF7-E4E2-A270-664A5DFDF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FEB39-0966-D3BA-F0B8-4A05441D5AA2}"/>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6" name="Footer Placeholder 5">
            <a:extLst>
              <a:ext uri="{FF2B5EF4-FFF2-40B4-BE49-F238E27FC236}">
                <a16:creationId xmlns:a16="http://schemas.microsoft.com/office/drawing/2014/main" id="{DA6A899B-5DC7-0BBF-2E65-A984DF595B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E27F3D-E051-7A56-8077-8AB26B6940E6}"/>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46044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7C515-ED8C-56F0-39E5-82AC20DC6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405BA1-F378-65E4-0C4F-4C08009DC4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A266850-FABF-6E36-AC10-480162703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A2F6F-0968-D6F8-321B-3AA56BE55338}"/>
              </a:ext>
            </a:extLst>
          </p:cNvPr>
          <p:cNvSpPr>
            <a:spLocks noGrp="1"/>
          </p:cNvSpPr>
          <p:nvPr>
            <p:ph type="dt" sz="half" idx="10"/>
          </p:nvPr>
        </p:nvSpPr>
        <p:spPr/>
        <p:txBody>
          <a:bodyPr/>
          <a:lstStyle/>
          <a:p>
            <a:fld id="{B62E714B-4C09-6342-818E-C7B422BBE8D9}" type="datetimeFigureOut">
              <a:rPr lang="en-US" smtClean="0"/>
              <a:t>2/10/25</a:t>
            </a:fld>
            <a:endParaRPr lang="en-US" dirty="0"/>
          </a:p>
        </p:txBody>
      </p:sp>
      <p:sp>
        <p:nvSpPr>
          <p:cNvPr id="6" name="Footer Placeholder 5">
            <a:extLst>
              <a:ext uri="{FF2B5EF4-FFF2-40B4-BE49-F238E27FC236}">
                <a16:creationId xmlns:a16="http://schemas.microsoft.com/office/drawing/2014/main" id="{808A7D98-2D55-39AB-9187-003247439C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B6C0D0-1F9A-4B87-68AF-24A3B813F107}"/>
              </a:ext>
            </a:extLst>
          </p:cNvPr>
          <p:cNvSpPr>
            <a:spLocks noGrp="1"/>
          </p:cNvSpPr>
          <p:nvPr>
            <p:ph type="sldNum" sz="quarter" idx="12"/>
          </p:nvPr>
        </p:nvSpPr>
        <p:spPr/>
        <p:txBody>
          <a:bodyPr/>
          <a:lstStyle/>
          <a:p>
            <a:fld id="{EDC4F8AC-76BE-1E40-A204-24FA80D86744}" type="slidenum">
              <a:rPr lang="en-US" smtClean="0"/>
              <a:t>‹#›</a:t>
            </a:fld>
            <a:endParaRPr lang="en-US" dirty="0"/>
          </a:p>
        </p:txBody>
      </p:sp>
    </p:spTree>
    <p:extLst>
      <p:ext uri="{BB962C8B-B14F-4D97-AF65-F5344CB8AC3E}">
        <p14:creationId xmlns:p14="http://schemas.microsoft.com/office/powerpoint/2010/main" val="361805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432329-7ED4-E638-4347-48E3677DE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A4F7F3-84AC-C3FA-5A1D-6581ECD051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F8571-DBC2-0D6A-0386-78F232DFA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2E714B-4C09-6342-818E-C7B422BBE8D9}" type="datetimeFigureOut">
              <a:rPr lang="en-US" smtClean="0"/>
              <a:t>2/10/25</a:t>
            </a:fld>
            <a:endParaRPr lang="en-US" dirty="0"/>
          </a:p>
        </p:txBody>
      </p:sp>
      <p:sp>
        <p:nvSpPr>
          <p:cNvPr id="5" name="Footer Placeholder 4">
            <a:extLst>
              <a:ext uri="{FF2B5EF4-FFF2-40B4-BE49-F238E27FC236}">
                <a16:creationId xmlns:a16="http://schemas.microsoft.com/office/drawing/2014/main" id="{127CE4DF-7583-44A8-F63B-EB4F365023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ED6684B-74C9-E290-7E33-F1F841FC3E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C4F8AC-76BE-1E40-A204-24FA80D86744}" type="slidenum">
              <a:rPr lang="en-US" smtClean="0"/>
              <a:t>‹#›</a:t>
            </a:fld>
            <a:endParaRPr lang="en-US" dirty="0"/>
          </a:p>
        </p:txBody>
      </p:sp>
    </p:spTree>
    <p:extLst>
      <p:ext uri="{BB962C8B-B14F-4D97-AF65-F5344CB8AC3E}">
        <p14:creationId xmlns:p14="http://schemas.microsoft.com/office/powerpoint/2010/main" val="1941679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cb11@psu.edu"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blogger.googleusercontent.com/img/b/R29vZ2xl/AVvXsEhorcS3Tw3Xn9_VR-4L_YrPm0UtljdR3ujNyn288kH217SINeg2ZZcQ-BtwpVntowezfUTA8v0-yAKORe1W4VuIYnOH-bOEzpo3sU8YdantW8u85wrXkDBawX0Ak0Ei2hZr4Jg4XyrrsHxS/s1600/do+not+cross+streams.jpg"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amazon.in/Sum-All-Fears-Ben-Affleck/dp/B0089AMRV8"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backerinlaw.com/Site/wp-content/uploads/2025/02/China_LatinAmerica_Columbia_Corps_BarcelonaPresent2-2025.pptx" TargetMode="External"/><Relationship Id="rId2" Type="http://schemas.openxmlformats.org/officeDocument/2006/relationships/hyperlink" Target="https://www.backerinlaw.com/Site/wp-content/uploads/2025/02/SUMMARY_INRO_Interlocking-Legalities-of-the-Chinese-Presence-in-Latin-America-and-Its-Perception.pdf" TargetMode="Externa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hyperlink" Target="https://encrypted-tbn3.gstatic.com/images?q=tbn:ANd9GcSzl-5OPFJJA_wxburgLAFeo29wI4YIIr7-bVZoFhYPgFbsCLe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hakespeareanstudent.com/2021/04/23/lecture-to-be-or-not-to-b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app=desktop&amp;v=oLR2MXnTmAE&amp;t=0s"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imdb.com/title/tt33293254/"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tvtropes.org/pmwiki/pmwiki.php/Main/YellowBrickRoad"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abebooks.com/art/chinese-propaganda-posters/"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marxist.com/video-a-new-revolutionary-communist-international-is-coming.htm"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mysteryfile.com/blog/?p=21393"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4F7A-64C0-28C8-E4AC-A2E765C59F9D}"/>
              </a:ext>
            </a:extLst>
          </p:cNvPr>
          <p:cNvSpPr>
            <a:spLocks noGrp="1"/>
          </p:cNvSpPr>
          <p:nvPr>
            <p:ph type="ctrTitle"/>
          </p:nvPr>
        </p:nvSpPr>
        <p:spPr>
          <a:xfrm>
            <a:off x="8600303" y="58737"/>
            <a:ext cx="3579340" cy="4315555"/>
          </a:xfrm>
          <a:gradFill>
            <a:gsLst>
              <a:gs pos="37996">
                <a:schemeClr val="tx1">
                  <a:lumMod val="85000"/>
                  <a:lumOff val="15000"/>
                </a:schemeClr>
              </a:gs>
              <a:gs pos="0">
                <a:schemeClr val="tx1"/>
              </a:gs>
              <a:gs pos="22000">
                <a:schemeClr val="tx1">
                  <a:lumMod val="85000"/>
                  <a:lumOff val="15000"/>
                </a:schemeClr>
              </a:gs>
              <a:gs pos="69000">
                <a:schemeClr val="tx1">
                  <a:lumMod val="75000"/>
                  <a:lumOff val="25000"/>
                </a:schemeClr>
              </a:gs>
              <a:gs pos="97000">
                <a:schemeClr val="accent1">
                  <a:lumMod val="70000"/>
                </a:schemeClr>
              </a:gs>
            </a:gsLst>
            <a:path path="circle">
              <a:fillToRect l="50000" t="50000" r="50000" b="50000"/>
            </a:path>
          </a:gradFill>
        </p:spPr>
        <p:txBody>
          <a:bodyPr>
            <a:normAutofit fontScale="90000"/>
          </a:bodyPr>
          <a:lstStyle/>
          <a:p>
            <a:r>
              <a:rPr lang="en-US" sz="3600" b="1" dirty="0">
                <a:solidFill>
                  <a:schemeClr val="bg1"/>
                </a:solidFill>
              </a:rPr>
              <a:t>Interlocking Legalities of the Chinese Presence in Latin America and Its Perception: Theory, Operationalization, and Impact in Columbia</a:t>
            </a:r>
          </a:p>
        </p:txBody>
      </p:sp>
      <p:sp>
        <p:nvSpPr>
          <p:cNvPr id="3" name="Subtitle 2">
            <a:extLst>
              <a:ext uri="{FF2B5EF4-FFF2-40B4-BE49-F238E27FC236}">
                <a16:creationId xmlns:a16="http://schemas.microsoft.com/office/drawing/2014/main" id="{AD5B4E08-1AAA-E155-C995-2D4648AA7030}"/>
              </a:ext>
            </a:extLst>
          </p:cNvPr>
          <p:cNvSpPr>
            <a:spLocks noGrp="1"/>
          </p:cNvSpPr>
          <p:nvPr>
            <p:ph type="subTitle" idx="1"/>
          </p:nvPr>
        </p:nvSpPr>
        <p:spPr>
          <a:xfrm>
            <a:off x="0" y="5288692"/>
            <a:ext cx="12192000" cy="1569308"/>
          </a:xfrm>
          <a:gradFill flip="none" rotWithShape="1">
            <a:gsLst>
              <a:gs pos="37996">
                <a:schemeClr val="tx1">
                  <a:lumMod val="85000"/>
                  <a:lumOff val="15000"/>
                </a:schemeClr>
              </a:gs>
              <a:gs pos="0">
                <a:schemeClr val="tx1"/>
              </a:gs>
              <a:gs pos="22000">
                <a:schemeClr val="tx1">
                  <a:lumMod val="85000"/>
                  <a:lumOff val="15000"/>
                </a:schemeClr>
              </a:gs>
              <a:gs pos="69000">
                <a:schemeClr val="tx1">
                  <a:lumMod val="75000"/>
                  <a:lumOff val="25000"/>
                </a:schemeClr>
              </a:gs>
              <a:gs pos="97000">
                <a:schemeClr val="accent1">
                  <a:lumMod val="70000"/>
                </a:schemeClr>
              </a:gs>
            </a:gsLst>
            <a:path path="circle">
              <a:fillToRect l="50000" t="50000" r="50000" b="50000"/>
            </a:path>
            <a:tileRect/>
          </a:gradFill>
        </p:spPr>
        <p:txBody>
          <a:bodyPr>
            <a:normAutofit fontScale="70000" lnSpcReduction="20000"/>
          </a:bodyPr>
          <a:lstStyle/>
          <a:p>
            <a:r>
              <a:rPr lang="en-US" sz="3300" b="1" dirty="0">
                <a:solidFill>
                  <a:schemeClr val="bg1"/>
                </a:solidFill>
              </a:rPr>
              <a:t>Larry Catá Backer</a:t>
            </a:r>
            <a:br>
              <a:rPr lang="en-US" b="1" dirty="0">
                <a:solidFill>
                  <a:schemeClr val="bg1"/>
                </a:solidFill>
              </a:rPr>
            </a:br>
            <a:r>
              <a:rPr lang="en-US" sz="2000" b="1" dirty="0">
                <a:solidFill>
                  <a:schemeClr val="bg1"/>
                </a:solidFill>
              </a:rPr>
              <a:t>W. Richard and Mary Eshelman Faculty Scholar; Professor of Law and International Affairs; Pennsylvania State University | 239 Lewis Katz Building, University Park, PA 16802    1.814.863.3640 (direct) ||  </a:t>
            </a:r>
            <a:r>
              <a:rPr lang="en-US" sz="2000" b="1" dirty="0">
                <a:solidFill>
                  <a:schemeClr val="bg1"/>
                </a:solidFill>
                <a:hlinkClick r:id="rId3">
                  <a:extLst>
                    <a:ext uri="{A12FA001-AC4F-418D-AE19-62706E023703}">
                      <ahyp:hlinkClr xmlns:ahyp="http://schemas.microsoft.com/office/drawing/2018/hyperlinkcolor" val="tx"/>
                    </a:ext>
                  </a:extLst>
                </a:hlinkClick>
              </a:rPr>
              <a:t>lcb11@psu.edu</a:t>
            </a:r>
            <a:endParaRPr lang="en-US" sz="2000" b="1" dirty="0">
              <a:solidFill>
                <a:schemeClr val="bg1"/>
              </a:solidFill>
            </a:endParaRPr>
          </a:p>
          <a:p>
            <a:r>
              <a:rPr lang="en-US" sz="3100" b="1" dirty="0">
                <a:solidFill>
                  <a:schemeClr val="bg1"/>
                </a:solidFill>
              </a:rPr>
              <a:t>“The Legal Dimensions of China’s Presence in Latin America</a:t>
            </a:r>
            <a:r>
              <a:rPr lang="en-US" sz="2100" b="1" dirty="0">
                <a:solidFill>
                  <a:schemeClr val="bg1"/>
                </a:solidFill>
              </a:rPr>
              <a:t>” </a:t>
            </a:r>
          </a:p>
          <a:p>
            <a:r>
              <a:rPr lang="en-US" sz="2200" b="1" dirty="0">
                <a:solidFill>
                  <a:schemeClr val="bg1"/>
                </a:solidFill>
              </a:rPr>
              <a:t>Organized by Dr. Monika Prusinowska (University of Barcelona) and Dr. Daniel Sprick (University of Cologne); University of Barcelona 12 February 2025</a:t>
            </a:r>
          </a:p>
          <a:p>
            <a:endParaRPr lang="en-US" sz="1400" dirty="0"/>
          </a:p>
        </p:txBody>
      </p:sp>
    </p:spTree>
    <p:extLst>
      <p:ext uri="{BB962C8B-B14F-4D97-AF65-F5344CB8AC3E}">
        <p14:creationId xmlns:p14="http://schemas.microsoft.com/office/powerpoint/2010/main" val="3267975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DFA7D0-44D6-3232-D9BE-E0A14F9141B7}"/>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000" kern="1200" dirty="0">
                <a:solidFill>
                  <a:schemeClr val="tx1"/>
                </a:solidFill>
                <a:latin typeface="+mj-lt"/>
                <a:ea typeface="+mj-ea"/>
                <a:cs typeface="+mj-cs"/>
              </a:rPr>
              <a:t>Crossing the Streams </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54C019-4290-31FF-4F7C-8F8F9609BE35}"/>
              </a:ext>
            </a:extLst>
          </p:cNvPr>
          <p:cNvSpPr>
            <a:spLocks noGrp="1"/>
          </p:cNvSpPr>
          <p:nvPr>
            <p:ph sz="half" idx="1"/>
          </p:nvPr>
        </p:nvSpPr>
        <p:spPr>
          <a:xfrm>
            <a:off x="0" y="2807208"/>
            <a:ext cx="4654296" cy="3995928"/>
          </a:xfrm>
        </p:spPr>
        <p:txBody>
          <a:bodyPr vert="horz" lIns="91440" tIns="45720" rIns="91440" bIns="45720" rtlCol="0" anchor="t">
            <a:normAutofit/>
          </a:bodyPr>
          <a:lstStyle/>
          <a:p>
            <a:r>
              <a:rPr lang="en-US" sz="2000" dirty="0"/>
              <a:t>Is there a problem here?</a:t>
            </a:r>
          </a:p>
          <a:p>
            <a:r>
              <a:rPr lang="en-US" sz="2000" dirty="0"/>
              <a:t>Interpenetration</a:t>
            </a:r>
          </a:p>
          <a:p>
            <a:r>
              <a:rPr lang="en-US" sz="2000" dirty="0"/>
              <a:t>Convergence of host state practice around the expectations and practices of home state firms</a:t>
            </a:r>
          </a:p>
          <a:p>
            <a:pPr lvl="1"/>
            <a:r>
              <a:rPr lang="en-US" sz="2000" dirty="0"/>
              <a:t>”Soft power” interface </a:t>
            </a:r>
          </a:p>
          <a:p>
            <a:r>
              <a:rPr lang="en-US" sz="2000" dirty="0"/>
              <a:t>Strict legal compliance</a:t>
            </a:r>
          </a:p>
          <a:p>
            <a:pPr lvl="1"/>
            <a:r>
              <a:rPr lang="en-US" sz="2000" dirty="0"/>
              <a:t>Bending practice to conform to needs and expectations of home state </a:t>
            </a:r>
          </a:p>
          <a:p>
            <a:r>
              <a:rPr lang="en-US" sz="2000" dirty="0"/>
              <a:t>Effects on local practice; or law?</a:t>
            </a:r>
          </a:p>
          <a:p>
            <a:endParaRPr lang="en-US" sz="1500" dirty="0"/>
          </a:p>
        </p:txBody>
      </p:sp>
      <p:pic>
        <p:nvPicPr>
          <p:cNvPr id="6" name="Content Placeholder 5">
            <a:hlinkClick r:id="rId2"/>
            <a:extLst>
              <a:ext uri="{FF2B5EF4-FFF2-40B4-BE49-F238E27FC236}">
                <a16:creationId xmlns:a16="http://schemas.microsoft.com/office/drawing/2014/main" id="{D8352E92-F499-7395-F53A-58E20BC42B85}"/>
              </a:ext>
            </a:extLst>
          </p:cNvPr>
          <p:cNvPicPr>
            <a:picLocks noGrp="1" noChangeAspect="1"/>
          </p:cNvPicPr>
          <p:nvPr>
            <p:ph sz="half" idx="2"/>
          </p:nvPr>
        </p:nvPicPr>
        <p:blipFill>
          <a:blip r:embed="rId3"/>
          <a:stretch>
            <a:fillRect/>
          </a:stretch>
        </p:blipFill>
        <p:spPr>
          <a:xfrm>
            <a:off x="4654296" y="814216"/>
            <a:ext cx="6903720" cy="5229567"/>
          </a:xfrm>
          <a:prstGeom prst="rect">
            <a:avLst/>
          </a:prstGeom>
        </p:spPr>
      </p:pic>
    </p:spTree>
    <p:extLst>
      <p:ext uri="{BB962C8B-B14F-4D97-AF65-F5344CB8AC3E}">
        <p14:creationId xmlns:p14="http://schemas.microsoft.com/office/powerpoint/2010/main" val="3181296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47A3059-69F2-4E12-ACD8-A5FE28191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89D86A-8A24-5EB0-C169-F5EB67293DC9}"/>
              </a:ext>
            </a:extLst>
          </p:cNvPr>
          <p:cNvSpPr>
            <a:spLocks noGrp="1"/>
          </p:cNvSpPr>
          <p:nvPr>
            <p:ph type="title"/>
          </p:nvPr>
        </p:nvSpPr>
        <p:spPr>
          <a:xfrm>
            <a:off x="7145654" y="991443"/>
            <a:ext cx="4603001" cy="1087819"/>
          </a:xfrm>
        </p:spPr>
        <p:txBody>
          <a:bodyPr vert="horz" lIns="91440" tIns="45720" rIns="91440" bIns="45720" rtlCol="0" anchor="b">
            <a:normAutofit/>
          </a:bodyPr>
          <a:lstStyle/>
          <a:p>
            <a:r>
              <a:rPr lang="en-US" sz="3400" kern="1200" dirty="0">
                <a:solidFill>
                  <a:schemeClr val="tx1"/>
                </a:solidFill>
                <a:latin typeface="+mj-lt"/>
                <a:ea typeface="+mj-ea"/>
                <a:cs typeface="+mj-cs"/>
              </a:rPr>
              <a:t>Operational Level Interpenetration</a:t>
            </a:r>
          </a:p>
        </p:txBody>
      </p:sp>
      <p:pic>
        <p:nvPicPr>
          <p:cNvPr id="6" name="Content Placeholder 5" descr="A person in a black and white garment&#10;&#10;AI-generated content may be incorrect.">
            <a:extLst>
              <a:ext uri="{FF2B5EF4-FFF2-40B4-BE49-F238E27FC236}">
                <a16:creationId xmlns:a16="http://schemas.microsoft.com/office/drawing/2014/main" id="{CEF8F7BD-7FD5-EAE3-10C7-8931CA64BEB2}"/>
              </a:ext>
            </a:extLst>
          </p:cNvPr>
          <p:cNvPicPr>
            <a:picLocks noGrp="1" noChangeAspect="1"/>
          </p:cNvPicPr>
          <p:nvPr>
            <p:ph sz="half" idx="1"/>
          </p:nvPr>
        </p:nvPicPr>
        <p:blipFill>
          <a:blip r:embed="rId2"/>
          <a:stretch>
            <a:fillRect/>
          </a:stretch>
        </p:blipFill>
        <p:spPr>
          <a:xfrm>
            <a:off x="330201" y="397560"/>
            <a:ext cx="6250063" cy="3812538"/>
          </a:xfrm>
          <a:prstGeom prst="rect">
            <a:avLst/>
          </a:prstGeom>
        </p:spPr>
      </p:pic>
      <p:sp>
        <p:nvSpPr>
          <p:cNvPr id="13" name="Rectangle 12">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83398"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55" y="2285541"/>
            <a:ext cx="4526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463CB115-CD00-C2AE-8B41-3A70AC81DA2D}"/>
              </a:ext>
            </a:extLst>
          </p:cNvPr>
          <p:cNvSpPr>
            <a:spLocks noGrp="1"/>
          </p:cNvSpPr>
          <p:nvPr>
            <p:ph sz="half" idx="2"/>
          </p:nvPr>
        </p:nvSpPr>
        <p:spPr>
          <a:xfrm>
            <a:off x="6919784" y="2510108"/>
            <a:ext cx="5272216" cy="4329603"/>
          </a:xfrm>
        </p:spPr>
        <p:txBody>
          <a:bodyPr vert="horz" lIns="91440" tIns="45720" rIns="91440" bIns="45720" rtlCol="0">
            <a:normAutofit lnSpcReduction="10000"/>
          </a:bodyPr>
          <a:lstStyle/>
          <a:p>
            <a:r>
              <a:rPr lang="en-US" sz="2000" dirty="0"/>
              <a:t>Does any of this make sense on the ground?</a:t>
            </a:r>
          </a:p>
          <a:p>
            <a:r>
              <a:rPr lang="en-US" sz="2000" dirty="0"/>
              <a:t>If so, is it possible to describe and perhaps assess?</a:t>
            </a:r>
          </a:p>
          <a:p>
            <a:r>
              <a:rPr lang="en-US" sz="2000" dirty="0"/>
              <a:t>Is this evident in formal structures or operational convergence with home state?</a:t>
            </a:r>
          </a:p>
          <a:p>
            <a:r>
              <a:rPr lang="en-US" sz="2000" b="1" i="1" dirty="0">
                <a:solidFill>
                  <a:srgbClr val="C00000"/>
                </a:solidFill>
              </a:rPr>
              <a:t>The project question</a:t>
            </a:r>
            <a:r>
              <a:rPr lang="en-US" sz="2000" dirty="0"/>
              <a:t>:</a:t>
            </a:r>
          </a:p>
          <a:p>
            <a:pPr lvl="1"/>
            <a:r>
              <a:rPr lang="en-US" sz="2000" dirty="0"/>
              <a:t>to what extent, or rather, how do these ideological and normative imperatives and practices shape the character and operation of Chinese assets (the means of production) when they are projected abroad in the form of direct investment, and operationalized through the instrumentalities of host state enterprise law?</a:t>
            </a:r>
          </a:p>
          <a:p>
            <a:pPr lvl="1"/>
            <a:endParaRPr lang="en-US" sz="1700" dirty="0"/>
          </a:p>
          <a:p>
            <a:pPr lvl="1"/>
            <a:endParaRPr lang="en-US" sz="1700" dirty="0"/>
          </a:p>
        </p:txBody>
      </p:sp>
      <p:sp>
        <p:nvSpPr>
          <p:cNvPr id="3" name="TextBox 2">
            <a:extLst>
              <a:ext uri="{FF2B5EF4-FFF2-40B4-BE49-F238E27FC236}">
                <a16:creationId xmlns:a16="http://schemas.microsoft.com/office/drawing/2014/main" id="{ECD08BED-11CA-6F58-3F19-93C72D5107AB}"/>
              </a:ext>
            </a:extLst>
          </p:cNvPr>
          <p:cNvSpPr txBox="1"/>
          <p:nvPr/>
        </p:nvSpPr>
        <p:spPr>
          <a:xfrm>
            <a:off x="330200" y="4640944"/>
            <a:ext cx="6589584" cy="1815882"/>
          </a:xfrm>
          <a:prstGeom prst="rect">
            <a:avLst/>
          </a:prstGeom>
          <a:noFill/>
        </p:spPr>
        <p:txBody>
          <a:bodyPr wrap="square" rtlCol="0">
            <a:spAutoFit/>
          </a:bodyPr>
          <a:lstStyle/>
          <a:p>
            <a:r>
              <a:rPr lang="zh-CN" altLang="en-US" sz="1600" dirty="0"/>
              <a:t>中央企业境外投资应当遵循以下原则：* * * （二）依法合规。遵守我国和投资所在国（地区）法</a:t>
            </a:r>
            <a:r>
              <a:rPr lang="en-US" altLang="zh-CN" sz="1600" dirty="0"/>
              <a:t> </a:t>
            </a:r>
            <a:r>
              <a:rPr lang="zh-CN" altLang="en-US" sz="1600" dirty="0"/>
              <a:t>律法规、商业规则和文化习俗，合规经营，有序发展。</a:t>
            </a:r>
            <a:r>
              <a:rPr lang="en-US" altLang="zh-CN" sz="1600" dirty="0"/>
              <a:t>[</a:t>
            </a:r>
            <a:r>
              <a:rPr lang="en-US" sz="1600" dirty="0"/>
              <a:t>The overseas investment of central enterprises shall follow the following principles: * * * (2) Compliance with laws and regulations. Abide by the laws and regulations, business rules and cultural customs of China and the country (region) where the investment is located, operate in compliance with regulations, and develop in an orderly manner]</a:t>
            </a:r>
          </a:p>
        </p:txBody>
      </p:sp>
    </p:spTree>
    <p:extLst>
      <p:ext uri="{BB962C8B-B14F-4D97-AF65-F5344CB8AC3E}">
        <p14:creationId xmlns:p14="http://schemas.microsoft.com/office/powerpoint/2010/main" val="2175266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87F7D4-FF6A-FF7A-22C7-9E41258C6D9F}"/>
              </a:ext>
            </a:extLst>
          </p:cNvPr>
          <p:cNvSpPr>
            <a:spLocks noGrp="1"/>
          </p:cNvSpPr>
          <p:nvPr>
            <p:ph type="title"/>
          </p:nvPr>
        </p:nvSpPr>
        <p:spPr>
          <a:xfrm>
            <a:off x="126732" y="1"/>
            <a:ext cx="5962785" cy="1556950"/>
          </a:xfrm>
        </p:spPr>
        <p:txBody>
          <a:bodyPr vert="horz" lIns="91440" tIns="45720" rIns="91440" bIns="45720" rtlCol="0" anchor="ctr">
            <a:normAutofit/>
          </a:bodyPr>
          <a:lstStyle/>
          <a:p>
            <a:r>
              <a:rPr lang="en-US" sz="3400" dirty="0"/>
              <a:t>The Project: Semillero de derecho societario de ICESI</a:t>
            </a:r>
            <a:br>
              <a:rPr lang="en-US" sz="3400" dirty="0"/>
            </a:br>
            <a:r>
              <a:rPr lang="en-US" sz="3400" dirty="0"/>
              <a:t>Cali, Columbia</a:t>
            </a:r>
          </a:p>
        </p:txBody>
      </p:sp>
      <p:sp>
        <p:nvSpPr>
          <p:cNvPr id="7" name="Content Placeholder 6">
            <a:extLst>
              <a:ext uri="{FF2B5EF4-FFF2-40B4-BE49-F238E27FC236}">
                <a16:creationId xmlns:a16="http://schemas.microsoft.com/office/drawing/2014/main" id="{5208858C-D278-AD46-63F7-AC53ED5E223F}"/>
              </a:ext>
            </a:extLst>
          </p:cNvPr>
          <p:cNvSpPr>
            <a:spLocks noGrp="1"/>
          </p:cNvSpPr>
          <p:nvPr>
            <p:ph sz="half" idx="2"/>
          </p:nvPr>
        </p:nvSpPr>
        <p:spPr>
          <a:xfrm>
            <a:off x="1" y="1556951"/>
            <a:ext cx="6561438" cy="5301048"/>
          </a:xfrm>
        </p:spPr>
        <p:txBody>
          <a:bodyPr vert="horz" lIns="91440" tIns="45720" rIns="91440" bIns="45720" rtlCol="0">
            <a:noAutofit/>
          </a:bodyPr>
          <a:lstStyle/>
          <a:p>
            <a:pPr lvl="0">
              <a:defRPr b="1"/>
            </a:pPr>
            <a:r>
              <a:rPr lang="en-US" sz="1600" i="1" dirty="0">
                <a:solidFill>
                  <a:srgbClr val="C00000"/>
                </a:solidFill>
              </a:rPr>
              <a:t>Corporate forms</a:t>
            </a:r>
          </a:p>
          <a:p>
            <a:pPr lvl="1"/>
            <a:r>
              <a:rPr lang="en-US" sz="1600" b="1" dirty="0"/>
              <a:t>Baseline</a:t>
            </a:r>
            <a:r>
              <a:rPr lang="en-US" sz="1600" dirty="0"/>
              <a:t>: indigenous corporate organization</a:t>
            </a:r>
          </a:p>
          <a:p>
            <a:pPr lvl="2"/>
            <a:r>
              <a:rPr lang="en-US" sz="1400" dirty="0"/>
              <a:t>Focus on expectations and consensus use of discretionary provisions of code</a:t>
            </a:r>
          </a:p>
          <a:p>
            <a:pPr lvl="2"/>
            <a:r>
              <a:rPr lang="en-US" sz="1400" dirty="0"/>
              <a:t>Construction of governance structures</a:t>
            </a:r>
          </a:p>
          <a:p>
            <a:pPr lvl="2"/>
            <a:r>
              <a:rPr lang="en-US" sz="1400" dirty="0"/>
              <a:t>Compliance</a:t>
            </a:r>
          </a:p>
          <a:p>
            <a:pPr lvl="1"/>
            <a:r>
              <a:rPr lang="en-US" sz="1600" dirty="0"/>
              <a:t>Chinese owned/controlled corporations and related entities</a:t>
            </a:r>
          </a:p>
          <a:p>
            <a:pPr lvl="0">
              <a:defRPr b="1"/>
            </a:pPr>
            <a:r>
              <a:rPr lang="en-US" sz="1600" i="1" dirty="0">
                <a:solidFill>
                  <a:srgbClr val="C00000"/>
                </a:solidFill>
              </a:rPr>
              <a:t>Corporate practice</a:t>
            </a:r>
          </a:p>
          <a:p>
            <a:pPr lvl="1"/>
            <a:r>
              <a:rPr lang="en-US" sz="1600" b="1" dirty="0"/>
              <a:t>Baseline</a:t>
            </a:r>
            <a:r>
              <a:rPr lang="en-US" sz="1600" dirty="0"/>
              <a:t>: indigenous corporate governance practice</a:t>
            </a:r>
          </a:p>
          <a:p>
            <a:pPr lvl="1"/>
            <a:r>
              <a:rPr lang="en-US" sz="1600" dirty="0"/>
              <a:t>The Chinese path to corporate governance in action</a:t>
            </a:r>
          </a:p>
          <a:p>
            <a:pPr lvl="2"/>
            <a:r>
              <a:rPr lang="en-US" sz="1400" dirty="0"/>
              <a:t>Transposition of Chinese corporate practice, structures, objectives into indigenous model within the bounds of indigenous corporate law</a:t>
            </a:r>
          </a:p>
          <a:p>
            <a:pPr lvl="0">
              <a:defRPr b="1"/>
            </a:pPr>
            <a:r>
              <a:rPr lang="en-US" sz="1600" i="1" dirty="0">
                <a:solidFill>
                  <a:srgbClr val="C00000"/>
                </a:solidFill>
              </a:rPr>
              <a:t>Interpenetration</a:t>
            </a:r>
          </a:p>
          <a:p>
            <a:pPr lvl="1"/>
            <a:r>
              <a:rPr lang="en-US" sz="1600" b="1" dirty="0"/>
              <a:t>Assessment</a:t>
            </a:r>
            <a:r>
              <a:rPr lang="en-US" sz="1600" dirty="0"/>
              <a:t>: To what extent have Chinese indigenous practice been embraced by indigenous enterprises</a:t>
            </a:r>
          </a:p>
          <a:p>
            <a:pPr lvl="1"/>
            <a:r>
              <a:rPr lang="en-US" sz="1600" dirty="0"/>
              <a:t>Compliance</a:t>
            </a:r>
          </a:p>
          <a:p>
            <a:pPr lvl="1"/>
            <a:r>
              <a:rPr lang="en-US" sz="1600" dirty="0"/>
              <a:t>Due diligence systems</a:t>
            </a:r>
          </a:p>
          <a:p>
            <a:pPr lvl="1"/>
            <a:r>
              <a:rPr lang="en-US" sz="1600" dirty="0"/>
              <a:t>Objectives hierarchies of governance and connection to public sector objectives</a:t>
            </a:r>
          </a:p>
        </p:txBody>
      </p:sp>
      <p:pic>
        <p:nvPicPr>
          <p:cNvPr id="12" name="Content Placeholder 11" descr="A person with a venom face&#10;&#10;AI-generated content may be incorrect.">
            <a:extLst>
              <a:ext uri="{FF2B5EF4-FFF2-40B4-BE49-F238E27FC236}">
                <a16:creationId xmlns:a16="http://schemas.microsoft.com/office/drawing/2014/main" id="{35D4242C-2F8E-E8B6-5E4C-1D4B1913F2A1}"/>
              </a:ext>
            </a:extLst>
          </p:cNvPr>
          <p:cNvPicPr>
            <a:picLocks noGrp="1" noChangeAspect="1"/>
          </p:cNvPicPr>
          <p:nvPr>
            <p:ph sz="half" idx="1"/>
          </p:nvPr>
        </p:nvPicPr>
        <p:blipFill>
          <a:blip r:embed="rId2"/>
          <a:srcRect t="18114" r="2" b="511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7743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F53A-D6AD-1F4B-C102-B7C202FDF8F9}"/>
              </a:ext>
            </a:extLst>
          </p:cNvPr>
          <p:cNvSpPr>
            <a:spLocks noGrp="1"/>
          </p:cNvSpPr>
          <p:nvPr>
            <p:ph type="title"/>
          </p:nvPr>
        </p:nvSpPr>
        <p:spPr>
          <a:xfrm>
            <a:off x="6417734" y="8625"/>
            <a:ext cx="5291663" cy="967559"/>
          </a:xfrm>
        </p:spPr>
        <p:txBody>
          <a:bodyPr vert="horz" lIns="91440" tIns="45720" rIns="91440" bIns="45720" rtlCol="0" anchor="b">
            <a:normAutofit/>
          </a:bodyPr>
          <a:lstStyle/>
          <a:p>
            <a:r>
              <a:rPr lang="en-US" sz="4000" dirty="0"/>
              <a:t>Summing Up</a:t>
            </a:r>
          </a:p>
        </p:txBody>
      </p:sp>
      <p:pic>
        <p:nvPicPr>
          <p:cNvPr id="6" name="Content Placeholder 5" descr="A movie cover with two people&#10;&#10;AI-generated content may be incorrect.">
            <a:extLst>
              <a:ext uri="{FF2B5EF4-FFF2-40B4-BE49-F238E27FC236}">
                <a16:creationId xmlns:a16="http://schemas.microsoft.com/office/drawing/2014/main" id="{815A2945-477E-744C-3575-CB1130D7E16E}"/>
              </a:ext>
            </a:extLst>
          </p:cNvPr>
          <p:cNvPicPr>
            <a:picLocks noGrp="1" noChangeAspect="1"/>
          </p:cNvPicPr>
          <p:nvPr>
            <p:ph sz="half" idx="1"/>
          </p:nvPr>
        </p:nvPicPr>
        <p:blipFill>
          <a:blip r:embed="rId2"/>
          <a:srcRect l="9828" r="9485"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Content Placeholder 3">
            <a:extLst>
              <a:ext uri="{FF2B5EF4-FFF2-40B4-BE49-F238E27FC236}">
                <a16:creationId xmlns:a16="http://schemas.microsoft.com/office/drawing/2014/main" id="{13A70E19-5018-99A4-8FD2-43F2DBBB566C}"/>
              </a:ext>
            </a:extLst>
          </p:cNvPr>
          <p:cNvSpPr>
            <a:spLocks noGrp="1"/>
          </p:cNvSpPr>
          <p:nvPr>
            <p:ph sz="half" idx="2"/>
          </p:nvPr>
        </p:nvSpPr>
        <p:spPr>
          <a:xfrm>
            <a:off x="6095999" y="1061546"/>
            <a:ext cx="6095999" cy="5787830"/>
          </a:xfrm>
        </p:spPr>
        <p:txBody>
          <a:bodyPr vert="horz" lIns="91440" tIns="45720" rIns="91440" bIns="45720" rtlCol="0">
            <a:normAutofit fontScale="92500" lnSpcReduction="20000"/>
          </a:bodyPr>
          <a:lstStyle/>
          <a:p>
            <a:r>
              <a:rPr lang="en-US" sz="1600" dirty="0"/>
              <a:t>Convergence at the heart of Globalization</a:t>
            </a:r>
          </a:p>
          <a:p>
            <a:pPr lvl="1"/>
            <a:r>
              <a:rPr lang="en-US" sz="1600" dirty="0"/>
              <a:t>Narratives, Rules, Practices, cognitive cages</a:t>
            </a:r>
          </a:p>
          <a:p>
            <a:r>
              <a:rPr lang="en-US" sz="1600" dirty="0"/>
              <a:t>Globalization has fractured </a:t>
            </a:r>
          </a:p>
          <a:p>
            <a:pPr lvl="1"/>
            <a:r>
              <a:rPr lang="en-US" sz="1600" dirty="0"/>
              <a:t>Convergence projects have not been abandoned</a:t>
            </a:r>
          </a:p>
          <a:p>
            <a:pPr lvl="1"/>
            <a:r>
              <a:rPr lang="en-US" sz="1600" dirty="0"/>
              <a:t>Emphasis on comprehensive convergence with expression in economic activity</a:t>
            </a:r>
          </a:p>
          <a:p>
            <a:pPr lvl="1"/>
            <a:r>
              <a:rPr lang="en-US" sz="1600" dirty="0"/>
              <a:t>Americas First, Belt &amp; Road Initiative, Brussels Effect</a:t>
            </a:r>
          </a:p>
          <a:p>
            <a:r>
              <a:rPr lang="en-US" sz="1600" dirty="0"/>
              <a:t>Contemporary battleground is Latin America</a:t>
            </a:r>
          </a:p>
          <a:p>
            <a:pPr lvl="1"/>
            <a:r>
              <a:rPr lang="en-US" sz="1600" dirty="0"/>
              <a:t>Secure production chains  and converge governance models to protect interest and make it harder for competitor global systems to project power inward</a:t>
            </a:r>
          </a:p>
          <a:p>
            <a:r>
              <a:rPr lang="en-US" sz="1600" dirty="0"/>
              <a:t>Spotlight on the Chinese path to globalization and soft interpenetration</a:t>
            </a:r>
          </a:p>
          <a:p>
            <a:pPr lvl="1"/>
            <a:r>
              <a:rPr lang="en-US" sz="1600" dirty="0"/>
              <a:t>Formal compliance with law</a:t>
            </a:r>
          </a:p>
          <a:p>
            <a:pPr lvl="1"/>
            <a:r>
              <a:rPr lang="en-US" sz="1600" dirty="0"/>
              <a:t>But importing practice within those structures from home country</a:t>
            </a:r>
          </a:p>
          <a:p>
            <a:pPr lvl="1"/>
            <a:r>
              <a:rPr lang="en-US" sz="1600" dirty="0"/>
              <a:t>Consider what this suggests for hard wiring cognitive frameworks through soft practice</a:t>
            </a:r>
          </a:p>
          <a:p>
            <a:r>
              <a:rPr lang="en-US" sz="1600" dirty="0"/>
              <a:t>Analytics</a:t>
            </a:r>
          </a:p>
          <a:p>
            <a:pPr lvl="1"/>
            <a:r>
              <a:rPr lang="en-US" sz="1600" dirty="0"/>
              <a:t>Chinese theoretical-conceptual structures</a:t>
            </a:r>
          </a:p>
          <a:p>
            <a:pPr lvl="1"/>
            <a:r>
              <a:rPr lang="en-US" sz="1600" dirty="0"/>
              <a:t>Emerging internal practice</a:t>
            </a:r>
          </a:p>
          <a:p>
            <a:pPr lvl="1"/>
            <a:r>
              <a:rPr lang="en-US" sz="1600" dirty="0"/>
              <a:t>Projecting internal practice outward</a:t>
            </a:r>
          </a:p>
          <a:p>
            <a:pPr lvl="1"/>
            <a:r>
              <a:rPr lang="en-US" sz="1600" dirty="0"/>
              <a:t>The Semillero project on corporate-governance corporate practice in Columbia</a:t>
            </a:r>
          </a:p>
          <a:p>
            <a:pPr lvl="1"/>
            <a:r>
              <a:rPr lang="en-US" sz="1600" dirty="0"/>
              <a:t>Capacity building, interpenetration through practice</a:t>
            </a:r>
          </a:p>
          <a:p>
            <a:r>
              <a:rPr lang="en-US" sz="2000" b="1" dirty="0">
                <a:solidFill>
                  <a:srgbClr val="C00000"/>
                </a:solidFill>
              </a:rPr>
              <a:t>Where do we go from here?</a:t>
            </a:r>
          </a:p>
          <a:p>
            <a:endParaRPr lang="en-US" sz="1600" dirty="0"/>
          </a:p>
          <a:p>
            <a:endParaRPr lang="en-US" sz="900" dirty="0"/>
          </a:p>
          <a:p>
            <a:pPr lvl="1"/>
            <a:endParaRPr lang="en-US" sz="900" dirty="0"/>
          </a:p>
        </p:txBody>
      </p:sp>
      <p:pic>
        <p:nvPicPr>
          <p:cNvPr id="7" name="Content Placeholder 5" descr="A movie cover with two people&#10;&#10;AI-generated content may be incorrect.">
            <a:hlinkClick r:id="rId3"/>
            <a:extLst>
              <a:ext uri="{FF2B5EF4-FFF2-40B4-BE49-F238E27FC236}">
                <a16:creationId xmlns:a16="http://schemas.microsoft.com/office/drawing/2014/main" id="{4BF64743-046F-20F9-6E26-2ED714590DB9}"/>
              </a:ext>
            </a:extLst>
          </p:cNvPr>
          <p:cNvPicPr>
            <a:picLocks noChangeAspect="1"/>
          </p:cNvPicPr>
          <p:nvPr/>
        </p:nvPicPr>
        <p:blipFill>
          <a:blip r:embed="rId2"/>
          <a:srcRect l="9828" r="9485" b="-1"/>
          <a:stretch/>
        </p:blipFill>
        <p:spPr>
          <a:xfrm>
            <a:off x="0" y="8624"/>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2801653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254B5E-9CA0-F226-B4C6-50970AE585BE}"/>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t>Thanks --</a:t>
            </a:r>
            <a:r>
              <a:rPr lang="zh-CN" altLang="en-US" sz="5200" b="1"/>
              <a:t>谢谢</a:t>
            </a:r>
            <a:br>
              <a:rPr lang="en-US" sz="5200" dirty="0"/>
            </a:br>
            <a:endParaRPr lang="en-US" sz="5200" dirty="0"/>
          </a:p>
        </p:txBody>
      </p:sp>
      <p:sp>
        <p:nvSpPr>
          <p:cNvPr id="22"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0A42776-32D8-EA93-19FA-6D7039DE7640}"/>
              </a:ext>
            </a:extLst>
          </p:cNvPr>
          <p:cNvSpPr>
            <a:spLocks noGrp="1"/>
          </p:cNvSpPr>
          <p:nvPr>
            <p:ph sz="half" idx="1"/>
          </p:nvPr>
        </p:nvSpPr>
        <p:spPr>
          <a:xfrm>
            <a:off x="615458" y="3355848"/>
            <a:ext cx="6268770" cy="2825496"/>
          </a:xfrm>
        </p:spPr>
        <p:txBody>
          <a:bodyPr vert="horz" lIns="91440" tIns="45720" rIns="91440" bIns="45720" rtlCol="0">
            <a:normAutofit/>
          </a:bodyPr>
          <a:lstStyle/>
          <a:p>
            <a:r>
              <a:rPr lang="en-US" sz="2200" dirty="0"/>
              <a:t>Paper Introduction may be accessed HERE:</a:t>
            </a:r>
          </a:p>
          <a:p>
            <a:pPr lvl="1"/>
            <a:r>
              <a:rPr lang="en-US" sz="1400" dirty="0">
                <a:hlinkClick r:id="rId2"/>
              </a:rPr>
              <a:t>SUMMARY_INRO_Interlocking Legalities of the Chinese Presence in Latin America and Its Perception</a:t>
            </a:r>
            <a:endParaRPr lang="en-US" sz="1800" dirty="0"/>
          </a:p>
          <a:p>
            <a:r>
              <a:rPr lang="en-US" sz="2400" dirty="0"/>
              <a:t>ACCESS PPT HERE: </a:t>
            </a:r>
            <a:r>
              <a:rPr lang="en-US" sz="1600" dirty="0">
                <a:hlinkClick r:id="rId3"/>
              </a:rPr>
              <a:t>China_LatinAmerica_Columbia_Corps_BarcelonaPresent2-2025</a:t>
            </a:r>
            <a:endParaRPr lang="en-US" sz="2200" dirty="0"/>
          </a:p>
        </p:txBody>
      </p:sp>
      <p:pic>
        <p:nvPicPr>
          <p:cNvPr id="12" name="Content Placeholder 11" descr="A person in a suit holding an object on a beach&#10;&#10;AI-generated content may be incorrect.">
            <a:hlinkClick r:id="rId4"/>
            <a:extLst>
              <a:ext uri="{FF2B5EF4-FFF2-40B4-BE49-F238E27FC236}">
                <a16:creationId xmlns:a16="http://schemas.microsoft.com/office/drawing/2014/main" id="{9835B7E6-13C9-4490-979F-0705254DB455}"/>
              </a:ext>
            </a:extLst>
          </p:cNvPr>
          <p:cNvPicPr>
            <a:picLocks noGrp="1" noChangeAspect="1"/>
          </p:cNvPicPr>
          <p:nvPr>
            <p:ph sz="half" idx="2"/>
          </p:nvPr>
        </p:nvPicPr>
        <p:blipFill>
          <a:blip r:embed="rId5"/>
          <a:srcRect r="404"/>
          <a:stretch/>
        </p:blipFill>
        <p:spPr>
          <a:xfrm>
            <a:off x="7684006" y="10"/>
            <a:ext cx="4507993" cy="6857990"/>
          </a:xfrm>
          <a:prstGeom prst="rect">
            <a:avLst/>
          </a:prstGeom>
        </p:spPr>
      </p:pic>
    </p:spTree>
    <p:extLst>
      <p:ext uri="{BB962C8B-B14F-4D97-AF65-F5344CB8AC3E}">
        <p14:creationId xmlns:p14="http://schemas.microsoft.com/office/powerpoint/2010/main" val="260950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person holding a skull&#10;&#10;AI-generated content may be incorrect.">
            <a:hlinkClick r:id="rId2"/>
            <a:extLst>
              <a:ext uri="{FF2B5EF4-FFF2-40B4-BE49-F238E27FC236}">
                <a16:creationId xmlns:a16="http://schemas.microsoft.com/office/drawing/2014/main" id="{88EA6618-658F-19C5-7A9C-E8AA826FA970}"/>
              </a:ext>
            </a:extLst>
          </p:cNvPr>
          <p:cNvPicPr>
            <a:picLocks noGrp="1" noChangeAspect="1"/>
          </p:cNvPicPr>
          <p:nvPr>
            <p:ph sz="half" idx="1"/>
          </p:nvPr>
        </p:nvPicPr>
        <p:blipFill>
          <a:blip r:embed="rId3"/>
          <a:srcRect b="108"/>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2867950-C430-2043-DF0E-03F82AFD7401}"/>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The Questions/Issue</a:t>
            </a:r>
          </a:p>
        </p:txBody>
      </p:sp>
      <p:sp>
        <p:nvSpPr>
          <p:cNvPr id="6" name="Content Placeholder 5">
            <a:extLst>
              <a:ext uri="{FF2B5EF4-FFF2-40B4-BE49-F238E27FC236}">
                <a16:creationId xmlns:a16="http://schemas.microsoft.com/office/drawing/2014/main" id="{3C172E37-EF73-1903-5992-1B3B4AABA4D5}"/>
              </a:ext>
            </a:extLst>
          </p:cNvPr>
          <p:cNvSpPr>
            <a:spLocks noGrp="1"/>
          </p:cNvSpPr>
          <p:nvPr>
            <p:ph sz="half" idx="2"/>
          </p:nvPr>
        </p:nvSpPr>
        <p:spPr>
          <a:xfrm>
            <a:off x="157656" y="2375338"/>
            <a:ext cx="4502734" cy="4117537"/>
          </a:xfrm>
        </p:spPr>
        <p:txBody>
          <a:bodyPr vert="horz" lIns="91440" tIns="45720" rIns="91440" bIns="45720" rtlCol="0">
            <a:normAutofit/>
          </a:bodyPr>
          <a:lstStyle/>
          <a:p>
            <a:r>
              <a:rPr lang="en-US" sz="2000" b="1" i="1" dirty="0"/>
              <a:t>Macro-Theoretical</a:t>
            </a:r>
          </a:p>
          <a:p>
            <a:pPr lvl="1"/>
            <a:r>
              <a:rPr lang="en-US" sz="2000" dirty="0"/>
              <a:t>Ideological interpretation through utilization of host state legalities</a:t>
            </a:r>
          </a:p>
          <a:p>
            <a:pPr lvl="1"/>
            <a:r>
              <a:rPr lang="en-US" sz="2000" dirty="0"/>
              <a:t>Legal-Normative transposition through practice and choices rather than through legal change</a:t>
            </a:r>
          </a:p>
          <a:p>
            <a:r>
              <a:rPr lang="en-US" sz="2000" b="1" i="1" dirty="0"/>
              <a:t>Micro-Operational</a:t>
            </a:r>
          </a:p>
          <a:p>
            <a:pPr lvl="1"/>
            <a:r>
              <a:rPr lang="en-US" sz="2000" dirty="0"/>
              <a:t>Do Columbian subsidiaries or controlled entities of Chinese firms have Chinese characteristics</a:t>
            </a:r>
          </a:p>
        </p:txBody>
      </p:sp>
    </p:spTree>
    <p:extLst>
      <p:ext uri="{BB962C8B-B14F-4D97-AF65-F5344CB8AC3E}">
        <p14:creationId xmlns:p14="http://schemas.microsoft.com/office/powerpoint/2010/main" val="3696900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48366B-DBCE-5C19-D787-C17BF0A90AD2}"/>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dirty="0"/>
              <a:t>Pathways</a:t>
            </a:r>
          </a:p>
        </p:txBody>
      </p:sp>
      <p:pic>
        <p:nvPicPr>
          <p:cNvPr id="6" name="Content Placeholder 5" descr="A person holding a guitar on a road&#10;&#10;AI-generated content may be incorrect.">
            <a:hlinkClick r:id="rId2"/>
            <a:extLst>
              <a:ext uri="{FF2B5EF4-FFF2-40B4-BE49-F238E27FC236}">
                <a16:creationId xmlns:a16="http://schemas.microsoft.com/office/drawing/2014/main" id="{BAB5BAD1-D465-1AAB-D012-9DD5039629DC}"/>
              </a:ext>
            </a:extLst>
          </p:cNvPr>
          <p:cNvPicPr>
            <a:picLocks noGrp="1" noChangeAspect="1"/>
          </p:cNvPicPr>
          <p:nvPr>
            <p:ph sz="half" idx="1"/>
          </p:nvPr>
        </p:nvPicPr>
        <p:blipFill>
          <a:blip r:embed="rId3"/>
          <a:srcRect b="33825"/>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3BC5E9D6-3D57-25EE-2BA1-B3328CE30439}"/>
              </a:ext>
            </a:extLst>
          </p:cNvPr>
          <p:cNvSpPr>
            <a:spLocks noGrp="1"/>
          </p:cNvSpPr>
          <p:nvPr>
            <p:ph sz="half" idx="2"/>
          </p:nvPr>
        </p:nvSpPr>
        <p:spPr>
          <a:xfrm>
            <a:off x="4561490" y="4558431"/>
            <a:ext cx="7630510" cy="2299560"/>
          </a:xfrm>
        </p:spPr>
        <p:txBody>
          <a:bodyPr vert="horz" lIns="91440" tIns="45720" rIns="91440" bIns="45720" rtlCol="0" anchor="ctr">
            <a:normAutofit fontScale="92500" lnSpcReduction="10000"/>
          </a:bodyPr>
          <a:lstStyle/>
          <a:p>
            <a:r>
              <a:rPr lang="en-US" sz="1600" b="1" dirty="0"/>
              <a:t>This Introduction</a:t>
            </a:r>
            <a:endParaRPr lang="en-US" sz="1600" b="1" dirty="0">
              <a:effectLst/>
            </a:endParaRPr>
          </a:p>
          <a:p>
            <a:r>
              <a:rPr lang="en-US" sz="1600" b="1" dirty="0"/>
              <a:t> </a:t>
            </a:r>
            <a:r>
              <a:rPr lang="en-US" sz="1600" b="1" i="1" dirty="0">
                <a:solidFill>
                  <a:srgbClr val="C00000"/>
                </a:solidFill>
              </a:rPr>
              <a:t>The </a:t>
            </a:r>
            <a:r>
              <a:rPr lang="en-US" sz="1600" b="1" i="1" dirty="0">
                <a:solidFill>
                  <a:srgbClr val="C00000"/>
                </a:solidFill>
                <a:effectLst/>
              </a:rPr>
              <a:t>theoretical </a:t>
            </a:r>
            <a:r>
              <a:rPr lang="en-US" sz="1600" b="1" dirty="0">
                <a:effectLst/>
              </a:rPr>
              <a:t>basics (China)</a:t>
            </a:r>
          </a:p>
          <a:p>
            <a:pPr lvl="1"/>
            <a:r>
              <a:rPr lang="en-US" sz="1600" b="1" dirty="0">
                <a:effectLst/>
              </a:rPr>
              <a:t>fulfillment in corporate form and practice</a:t>
            </a:r>
          </a:p>
          <a:p>
            <a:pPr lvl="1"/>
            <a:r>
              <a:rPr lang="en-US" sz="1600" b="1" dirty="0">
                <a:effectLst/>
              </a:rPr>
              <a:t>Public and Private entities</a:t>
            </a:r>
          </a:p>
          <a:p>
            <a:r>
              <a:rPr lang="en-US" sz="1600" b="1" dirty="0"/>
              <a:t>The </a:t>
            </a:r>
            <a:r>
              <a:rPr lang="en-US" sz="1600" b="1" i="1" dirty="0">
                <a:solidFill>
                  <a:srgbClr val="C00000"/>
                </a:solidFill>
              </a:rPr>
              <a:t>structural</a:t>
            </a:r>
            <a:r>
              <a:rPr lang="en-US" sz="1600" b="1" dirty="0"/>
              <a:t> realities</a:t>
            </a:r>
          </a:p>
          <a:p>
            <a:pPr lvl="1"/>
            <a:r>
              <a:rPr lang="en-US" sz="1600" b="1" dirty="0"/>
              <a:t>The </a:t>
            </a:r>
            <a:r>
              <a:rPr lang="en-US" sz="1600" b="1" dirty="0">
                <a:effectLst/>
              </a:rPr>
              <a:t>structures of direct outbound investment</a:t>
            </a:r>
          </a:p>
          <a:p>
            <a:r>
              <a:rPr lang="en-US" sz="1600" b="1" dirty="0">
                <a:effectLst/>
              </a:rPr>
              <a:t> </a:t>
            </a:r>
            <a:r>
              <a:rPr lang="en-US" sz="1600" b="1" i="1" dirty="0">
                <a:solidFill>
                  <a:srgbClr val="C00000"/>
                </a:solidFill>
                <a:effectLst/>
              </a:rPr>
              <a:t>Operational</a:t>
            </a:r>
            <a:r>
              <a:rPr lang="en-US" sz="1600" b="1" dirty="0">
                <a:effectLst/>
              </a:rPr>
              <a:t> Level interpenetration in action</a:t>
            </a:r>
          </a:p>
          <a:p>
            <a:pPr lvl="1"/>
            <a:r>
              <a:rPr lang="en-US" sz="1700" b="1" dirty="0">
                <a:effectLst/>
              </a:rPr>
              <a:t>Chinese host state enterprise within chains of ownership and control</a:t>
            </a:r>
          </a:p>
          <a:p>
            <a:endParaRPr lang="en-US" sz="700" dirty="0"/>
          </a:p>
        </p:txBody>
      </p:sp>
    </p:spTree>
    <p:extLst>
      <p:ext uri="{BB962C8B-B14F-4D97-AF65-F5344CB8AC3E}">
        <p14:creationId xmlns:p14="http://schemas.microsoft.com/office/powerpoint/2010/main" val="1754849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BAC52E-3B93-510E-6AFB-509771990BB7}"/>
              </a:ext>
            </a:extLst>
          </p:cNvPr>
          <p:cNvSpPr>
            <a:spLocks noGrp="1"/>
          </p:cNvSpPr>
          <p:nvPr>
            <p:ph type="title"/>
          </p:nvPr>
        </p:nvSpPr>
        <p:spPr>
          <a:xfrm>
            <a:off x="6096000" y="299509"/>
            <a:ext cx="4711431" cy="944090"/>
          </a:xfrm>
        </p:spPr>
        <p:txBody>
          <a:bodyPr vert="horz" lIns="91440" tIns="45720" rIns="91440" bIns="45720" rtlCol="0" anchor="b">
            <a:normAutofit/>
          </a:bodyPr>
          <a:lstStyle/>
          <a:p>
            <a:r>
              <a:rPr lang="en-US" sz="5600" kern="1200" dirty="0">
                <a:solidFill>
                  <a:schemeClr val="tx1"/>
                </a:solidFill>
                <a:latin typeface="+mj-lt"/>
                <a:ea typeface="+mj-ea"/>
                <a:cs typeface="+mj-cs"/>
              </a:rPr>
              <a:t>Context </a:t>
            </a: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oster of a person sitting at a desk&#10;&#10;AI-generated content may be incorrect.">
            <a:hlinkClick r:id="rId2"/>
            <a:extLst>
              <a:ext uri="{FF2B5EF4-FFF2-40B4-BE49-F238E27FC236}">
                <a16:creationId xmlns:a16="http://schemas.microsoft.com/office/drawing/2014/main" id="{14D315D9-4428-8F5A-2352-9EE5B6CD808F}"/>
              </a:ext>
            </a:extLst>
          </p:cNvPr>
          <p:cNvPicPr>
            <a:picLocks noGrp="1" noChangeAspect="1"/>
          </p:cNvPicPr>
          <p:nvPr>
            <p:ph sz="half" idx="1"/>
          </p:nvPr>
        </p:nvPicPr>
        <p:blipFill>
          <a:blip r:embed="rId3"/>
          <a:stretch>
            <a:fillRect/>
          </a:stretch>
        </p:blipFill>
        <p:spPr>
          <a:xfrm>
            <a:off x="699312" y="299509"/>
            <a:ext cx="4381286" cy="6258983"/>
          </a:xfrm>
          <a:prstGeom prst="rect">
            <a:avLst/>
          </a:prstGeom>
        </p:spPr>
      </p:pic>
      <p:sp>
        <p:nvSpPr>
          <p:cNvPr id="4" name="Content Placeholder 3">
            <a:extLst>
              <a:ext uri="{FF2B5EF4-FFF2-40B4-BE49-F238E27FC236}">
                <a16:creationId xmlns:a16="http://schemas.microsoft.com/office/drawing/2014/main" id="{27FC3946-80D8-FEC5-175E-BB59D36BD109}"/>
              </a:ext>
            </a:extLst>
          </p:cNvPr>
          <p:cNvSpPr>
            <a:spLocks noGrp="1"/>
          </p:cNvSpPr>
          <p:nvPr>
            <p:ph sz="half" idx="2"/>
          </p:nvPr>
        </p:nvSpPr>
        <p:spPr>
          <a:xfrm>
            <a:off x="6096001" y="1543109"/>
            <a:ext cx="5396684" cy="5203680"/>
          </a:xfrm>
        </p:spPr>
        <p:txBody>
          <a:bodyPr vert="horz" lIns="91440" tIns="45720" rIns="91440" bIns="45720" rtlCol="0" anchor="t">
            <a:noAutofit/>
          </a:bodyPr>
          <a:lstStyle/>
          <a:p>
            <a:r>
              <a:rPr lang="en-US" sz="2400" dirty="0">
                <a:solidFill>
                  <a:schemeClr val="tx1">
                    <a:alpha val="80000"/>
                  </a:schemeClr>
                </a:solidFill>
              </a:rPr>
              <a:t>1989-2013</a:t>
            </a:r>
          </a:p>
          <a:p>
            <a:pPr lvl="1"/>
            <a:r>
              <a:rPr lang="en-US" dirty="0">
                <a:solidFill>
                  <a:schemeClr val="tx1">
                    <a:alpha val="80000"/>
                  </a:schemeClr>
                </a:solidFill>
              </a:rPr>
              <a:t>Trajectories of macro convergence</a:t>
            </a:r>
          </a:p>
          <a:p>
            <a:pPr lvl="1"/>
            <a:r>
              <a:rPr lang="en-US" dirty="0">
                <a:solidFill>
                  <a:schemeClr val="tx1">
                    <a:alpha val="80000"/>
                  </a:schemeClr>
                </a:solidFill>
              </a:rPr>
              <a:t>Characteristics—internationalism, legality</a:t>
            </a:r>
          </a:p>
          <a:p>
            <a:r>
              <a:rPr lang="en-US" sz="2400" dirty="0">
                <a:solidFill>
                  <a:schemeClr val="tx1">
                    <a:alpha val="80000"/>
                  </a:schemeClr>
                </a:solidFill>
              </a:rPr>
              <a:t>2013-</a:t>
            </a:r>
          </a:p>
          <a:p>
            <a:pPr lvl="1"/>
            <a:r>
              <a:rPr lang="en-US" dirty="0">
                <a:solidFill>
                  <a:schemeClr val="tx1">
                    <a:alpha val="80000"/>
                  </a:schemeClr>
                </a:solidFill>
              </a:rPr>
              <a:t>Trajectories of fractured convergence</a:t>
            </a:r>
          </a:p>
          <a:p>
            <a:pPr lvl="1"/>
            <a:r>
              <a:rPr lang="en-US" dirty="0">
                <a:solidFill>
                  <a:schemeClr val="tx1">
                    <a:alpha val="80000"/>
                  </a:schemeClr>
                </a:solidFill>
              </a:rPr>
              <a:t>Brussels Effect mania</a:t>
            </a:r>
          </a:p>
          <a:p>
            <a:pPr lvl="1"/>
            <a:r>
              <a:rPr lang="en-US" dirty="0">
                <a:solidFill>
                  <a:schemeClr val="tx1">
                    <a:alpha val="80000"/>
                  </a:schemeClr>
                </a:solidFill>
              </a:rPr>
              <a:t>Silk Roads</a:t>
            </a:r>
          </a:p>
          <a:p>
            <a:pPr lvl="1"/>
            <a:r>
              <a:rPr lang="en-US" dirty="0">
                <a:solidFill>
                  <a:schemeClr val="tx1">
                    <a:alpha val="80000"/>
                  </a:schemeClr>
                </a:solidFill>
              </a:rPr>
              <a:t>Interpretation of ideologically differentiated trade pathways</a:t>
            </a:r>
          </a:p>
          <a:p>
            <a:pPr lvl="2"/>
            <a:r>
              <a:rPr lang="en-US" sz="2400" dirty="0">
                <a:solidFill>
                  <a:schemeClr val="tx1">
                    <a:alpha val="80000"/>
                  </a:schemeClr>
                </a:solidFill>
              </a:rPr>
              <a:t>Border, competition, and structural coupling</a:t>
            </a: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46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A61A88-9545-D7D3-62AD-2CA925B94F21}"/>
              </a:ext>
            </a:extLst>
          </p:cNvPr>
          <p:cNvSpPr>
            <a:spLocks noGrp="1"/>
          </p:cNvSpPr>
          <p:nvPr>
            <p:ph type="title"/>
          </p:nvPr>
        </p:nvSpPr>
        <p:spPr>
          <a:xfrm>
            <a:off x="836680" y="205307"/>
            <a:ext cx="6002110" cy="1495425"/>
          </a:xfrm>
        </p:spPr>
        <p:txBody>
          <a:bodyPr vert="horz" lIns="91440" tIns="45720" rIns="91440" bIns="45720" rtlCol="0" anchor="ctr">
            <a:normAutofit/>
          </a:bodyPr>
          <a:lstStyle/>
          <a:p>
            <a:r>
              <a:rPr lang="en-US" sz="3400" dirty="0"/>
              <a:t>Theoretical Basics: The Chinese Political-Economic Model</a:t>
            </a:r>
          </a:p>
        </p:txBody>
      </p:sp>
      <p:sp>
        <p:nvSpPr>
          <p:cNvPr id="3" name="Content Placeholder 2">
            <a:extLst>
              <a:ext uri="{FF2B5EF4-FFF2-40B4-BE49-F238E27FC236}">
                <a16:creationId xmlns:a16="http://schemas.microsoft.com/office/drawing/2014/main" id="{87D86132-A681-FFCA-F006-2B1835BD6DCE}"/>
              </a:ext>
            </a:extLst>
          </p:cNvPr>
          <p:cNvSpPr>
            <a:spLocks noGrp="1"/>
          </p:cNvSpPr>
          <p:nvPr>
            <p:ph sz="half" idx="1"/>
          </p:nvPr>
        </p:nvSpPr>
        <p:spPr>
          <a:xfrm>
            <a:off x="172995" y="1906038"/>
            <a:ext cx="6665795" cy="4951961"/>
          </a:xfrm>
        </p:spPr>
        <p:txBody>
          <a:bodyPr vert="horz" lIns="91440" tIns="45720" rIns="91440" bIns="45720" rtlCol="0">
            <a:normAutofit/>
          </a:bodyPr>
          <a:lstStyle/>
          <a:p>
            <a:r>
              <a:rPr lang="en-US" sz="2000" dirty="0"/>
              <a:t>Formal Expression</a:t>
            </a:r>
          </a:p>
          <a:p>
            <a:pPr lvl="1"/>
            <a:r>
              <a:rPr lang="en-US" sz="2000" dirty="0"/>
              <a:t>State Constitution</a:t>
            </a:r>
          </a:p>
          <a:p>
            <a:pPr lvl="2"/>
            <a:r>
              <a:rPr lang="en-US" dirty="0"/>
              <a:t>“affirms, in legal form, the achievements of the struggles of the Chinese people of all ethnic groups and stipulates the fundamental system and task of the state.” </a:t>
            </a:r>
          </a:p>
          <a:p>
            <a:pPr lvl="2"/>
            <a:r>
              <a:rPr lang="en-US" dirty="0"/>
              <a:t>Socialist System</a:t>
            </a:r>
          </a:p>
          <a:p>
            <a:pPr lvl="2"/>
            <a:r>
              <a:rPr lang="en-US" dirty="0"/>
              <a:t>People’s Democratic dictatorship</a:t>
            </a:r>
          </a:p>
          <a:p>
            <a:pPr lvl="1"/>
            <a:r>
              <a:rPr lang="en-US" sz="2000" dirty="0"/>
              <a:t>CPC Constitution</a:t>
            </a:r>
          </a:p>
          <a:p>
            <a:pPr lvl="2"/>
            <a:r>
              <a:rPr lang="en-US" dirty="0"/>
              <a:t>The “defining feature” of the socialist system </a:t>
            </a:r>
          </a:p>
          <a:p>
            <a:pPr lvl="2"/>
            <a:r>
              <a:rPr lang="en-US" dirty="0"/>
              <a:t>Normative expression and program: The Basic Line</a:t>
            </a:r>
          </a:p>
          <a:p>
            <a:r>
              <a:rPr lang="en-US" sz="2000" dirty="0"/>
              <a:t>As Applied</a:t>
            </a:r>
          </a:p>
          <a:p>
            <a:pPr lvl="1"/>
            <a:r>
              <a:rPr lang="en-US" sz="2000" dirty="0"/>
              <a:t>Parallel State and Party organs</a:t>
            </a:r>
          </a:p>
          <a:p>
            <a:endParaRPr lang="en-US" sz="1600" dirty="0"/>
          </a:p>
        </p:txBody>
      </p:sp>
      <p:pic>
        <p:nvPicPr>
          <p:cNvPr id="6" name="Content Placeholder 5" descr="A group of people walking on a yellow road&#10;&#10;AI-generated content may be incorrect.">
            <a:hlinkClick r:id="rId2"/>
            <a:extLst>
              <a:ext uri="{FF2B5EF4-FFF2-40B4-BE49-F238E27FC236}">
                <a16:creationId xmlns:a16="http://schemas.microsoft.com/office/drawing/2014/main" id="{6BA98BAB-21F4-20B1-C1CF-CB77720F4144}"/>
              </a:ext>
            </a:extLst>
          </p:cNvPr>
          <p:cNvPicPr>
            <a:picLocks noGrp="1" noChangeAspect="1"/>
          </p:cNvPicPr>
          <p:nvPr>
            <p:ph sz="half" idx="2"/>
          </p:nvPr>
        </p:nvPicPr>
        <p:blipFill>
          <a:blip r:embed="rId3"/>
          <a:srcRect l="11255" r="8304"/>
          <a:stretch/>
        </p:blipFill>
        <p:spPr>
          <a:xfrm>
            <a:off x="7199440" y="10"/>
            <a:ext cx="4992560" cy="6857990"/>
          </a:xfrm>
          <a:prstGeom prst="rect">
            <a:avLst/>
          </a:prstGeom>
          <a:effectLst/>
        </p:spPr>
      </p:pic>
    </p:spTree>
    <p:extLst>
      <p:ext uri="{BB962C8B-B14F-4D97-AF65-F5344CB8AC3E}">
        <p14:creationId xmlns:p14="http://schemas.microsoft.com/office/powerpoint/2010/main" val="42378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7582-250D-FF70-E2ED-8252CF119848}"/>
              </a:ext>
            </a:extLst>
          </p:cNvPr>
          <p:cNvSpPr>
            <a:spLocks noGrp="1"/>
          </p:cNvSpPr>
          <p:nvPr>
            <p:ph type="title"/>
          </p:nvPr>
        </p:nvSpPr>
        <p:spPr>
          <a:xfrm>
            <a:off x="6417733" y="8625"/>
            <a:ext cx="5291663" cy="1628775"/>
          </a:xfrm>
        </p:spPr>
        <p:txBody>
          <a:bodyPr vert="horz" lIns="91440" tIns="45720" rIns="91440" bIns="45720" rtlCol="0" anchor="b">
            <a:normAutofit/>
          </a:bodyPr>
          <a:lstStyle/>
          <a:p>
            <a:r>
              <a:rPr lang="en-US" sz="4000" dirty="0"/>
              <a:t>The Means of Production and the Ends of the State</a:t>
            </a:r>
          </a:p>
        </p:txBody>
      </p:sp>
      <p:pic>
        <p:nvPicPr>
          <p:cNvPr id="6" name="Content Placeholder 5" descr="A group of people standing around a large machine&#10;&#10;AI-generated content may be incorrect.">
            <a:extLst>
              <a:ext uri="{FF2B5EF4-FFF2-40B4-BE49-F238E27FC236}">
                <a16:creationId xmlns:a16="http://schemas.microsoft.com/office/drawing/2014/main" id="{2475A1A9-651D-FA08-AECF-F997F576B920}"/>
              </a:ext>
            </a:extLst>
          </p:cNvPr>
          <p:cNvPicPr>
            <a:picLocks noGrp="1" noChangeAspect="1"/>
          </p:cNvPicPr>
          <p:nvPr>
            <p:ph sz="half" idx="1"/>
          </p:nvPr>
        </p:nvPicPr>
        <p:blipFill>
          <a:blip r:embed="rId2"/>
          <a:srcRect l="17257" r="14949"/>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Content Placeholder 3">
            <a:extLst>
              <a:ext uri="{FF2B5EF4-FFF2-40B4-BE49-F238E27FC236}">
                <a16:creationId xmlns:a16="http://schemas.microsoft.com/office/drawing/2014/main" id="{4AC96370-F4EF-BE19-8ED2-B0D1C5AFB2B0}"/>
              </a:ext>
            </a:extLst>
          </p:cNvPr>
          <p:cNvSpPr>
            <a:spLocks noGrp="1"/>
          </p:cNvSpPr>
          <p:nvPr>
            <p:ph sz="half" idx="2"/>
          </p:nvPr>
        </p:nvSpPr>
        <p:spPr>
          <a:xfrm>
            <a:off x="6417734" y="1912883"/>
            <a:ext cx="5606100" cy="4936491"/>
          </a:xfrm>
        </p:spPr>
        <p:txBody>
          <a:bodyPr vert="horz" lIns="91440" tIns="45720" rIns="91440" bIns="45720" rtlCol="0">
            <a:normAutofit/>
          </a:bodyPr>
          <a:lstStyle/>
          <a:p>
            <a:r>
              <a:rPr lang="en-US" sz="1800" dirty="0"/>
              <a:t>“Socialist public ownership of the means of production.”</a:t>
            </a:r>
          </a:p>
          <a:p>
            <a:r>
              <a:rPr lang="en-US" sz="1800" dirty="0"/>
              <a:t>Comprehensive meaning: Economic, cultural, social, and political production</a:t>
            </a:r>
          </a:p>
          <a:p>
            <a:r>
              <a:rPr lang="en-US" sz="1800" dirty="0"/>
              <a:t>The means of production must be utilized toward the ends of advancing society along the socialist path</a:t>
            </a:r>
          </a:p>
          <a:p>
            <a:pPr lvl="1"/>
            <a:r>
              <a:rPr lang="en-US" sz="1800" dirty="0"/>
              <a:t>economic development the central task </a:t>
            </a:r>
          </a:p>
          <a:p>
            <a:pPr lvl="1"/>
            <a:r>
              <a:rPr lang="en-US" sz="1800" dirty="0"/>
              <a:t>Goals: “prosperous, strong, democratic, culturally advanced, harmonious, and beautiful”</a:t>
            </a:r>
          </a:p>
          <a:p>
            <a:r>
              <a:rPr lang="en-US" sz="1800" dirty="0"/>
              <a:t> “The general starting point and criteria for judging each item of the Party's work are that it must benefit the development of the socialist productive forces, be conducive to increasing socialist China's overall strength, and help to improve the people's living standards.” </a:t>
            </a:r>
          </a:p>
        </p:txBody>
      </p:sp>
      <p:pic>
        <p:nvPicPr>
          <p:cNvPr id="7" name="Content Placeholder 5" descr="A group of people standing around a large machine&#10;&#10;AI-generated content may be incorrect.">
            <a:hlinkClick r:id="rId3"/>
            <a:extLst>
              <a:ext uri="{FF2B5EF4-FFF2-40B4-BE49-F238E27FC236}">
                <a16:creationId xmlns:a16="http://schemas.microsoft.com/office/drawing/2014/main" id="{5B57C63D-50C0-5616-5BC7-27BDA74A41EF}"/>
              </a:ext>
            </a:extLst>
          </p:cNvPr>
          <p:cNvPicPr>
            <a:picLocks noChangeAspect="1"/>
          </p:cNvPicPr>
          <p:nvPr/>
        </p:nvPicPr>
        <p:blipFill>
          <a:blip r:embed="rId2"/>
          <a:srcRect l="17257" r="14949"/>
          <a:stretch/>
        </p:blipFill>
        <p:spPr>
          <a:xfrm>
            <a:off x="1" y="8625"/>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281720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4EE033-608E-E692-FF73-9BAF46B6DCB6}"/>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dirty="0"/>
              <a:t>The Little Engine that Could</a:t>
            </a:r>
          </a:p>
        </p:txBody>
      </p:sp>
      <p:sp>
        <p:nvSpPr>
          <p:cNvPr id="17" name="Rectangle 1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05CBD16-515B-9AD4-7E80-BABA32CDA7B5}"/>
              </a:ext>
            </a:extLst>
          </p:cNvPr>
          <p:cNvSpPr>
            <a:spLocks noGrp="1"/>
          </p:cNvSpPr>
          <p:nvPr>
            <p:ph sz="half" idx="1"/>
          </p:nvPr>
        </p:nvSpPr>
        <p:spPr>
          <a:xfrm>
            <a:off x="411479" y="2688336"/>
            <a:ext cx="4498848" cy="3584448"/>
          </a:xfrm>
        </p:spPr>
        <p:txBody>
          <a:bodyPr vert="horz" lIns="91440" tIns="45720" rIns="91440" bIns="45720" rtlCol="0" anchor="t">
            <a:normAutofit/>
          </a:bodyPr>
          <a:lstStyle/>
          <a:p>
            <a:r>
              <a:rPr lang="en-US" sz="1800" dirty="0"/>
              <a:t>State Enterprises</a:t>
            </a:r>
          </a:p>
          <a:p>
            <a:pPr lvl="1"/>
            <a:r>
              <a:rPr lang="en-US" sz="1800" dirty="0"/>
              <a:t>“The state sector of the economy, that is, the sector of the socialist economy under ownership by the whole people, shall be the leading force in the economy.” </a:t>
            </a:r>
          </a:p>
          <a:p>
            <a:r>
              <a:rPr lang="en-US" sz="1800" dirty="0"/>
              <a:t>Non-State Enterprises</a:t>
            </a:r>
          </a:p>
          <a:p>
            <a:pPr lvl="1"/>
            <a:r>
              <a:rPr lang="en-US" sz="1800" dirty="0"/>
              <a:t>“The state shall encourage, support and guide the development of non-public economic sectors and exercise oversight and regulation over non-public economic sectors in accordance with law.” </a:t>
            </a:r>
          </a:p>
        </p:txBody>
      </p:sp>
      <p:pic>
        <p:nvPicPr>
          <p:cNvPr id="6" name="Content Placeholder 5">
            <a:extLst>
              <a:ext uri="{FF2B5EF4-FFF2-40B4-BE49-F238E27FC236}">
                <a16:creationId xmlns:a16="http://schemas.microsoft.com/office/drawing/2014/main" id="{24946E8D-F0C4-59A0-8658-2E8D318E52AB}"/>
              </a:ext>
            </a:extLst>
          </p:cNvPr>
          <p:cNvPicPr>
            <a:picLocks noGrp="1" noChangeAspect="1"/>
          </p:cNvPicPr>
          <p:nvPr>
            <p:ph sz="half" idx="2"/>
          </p:nvPr>
        </p:nvPicPr>
        <p:blipFill>
          <a:blip r:embed="rId2"/>
          <a:srcRect r="3386"/>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80385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47A3059-69F2-4E12-ACD8-A5FE28191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ACF882-03A4-DB67-6F64-A6F852764C9B}"/>
              </a:ext>
            </a:extLst>
          </p:cNvPr>
          <p:cNvSpPr>
            <a:spLocks noGrp="1"/>
          </p:cNvSpPr>
          <p:nvPr>
            <p:ph type="title"/>
          </p:nvPr>
        </p:nvSpPr>
        <p:spPr>
          <a:xfrm>
            <a:off x="7145654" y="991443"/>
            <a:ext cx="4603001" cy="1087819"/>
          </a:xfrm>
        </p:spPr>
        <p:txBody>
          <a:bodyPr vert="horz" lIns="91440" tIns="45720" rIns="91440" bIns="45720" rtlCol="0" anchor="b">
            <a:normAutofit/>
          </a:bodyPr>
          <a:lstStyle/>
          <a:p>
            <a:r>
              <a:rPr lang="en-US" sz="3400" kern="1200" dirty="0">
                <a:solidFill>
                  <a:schemeClr val="tx1"/>
                </a:solidFill>
                <a:latin typeface="+mj-lt"/>
                <a:ea typeface="+mj-ea"/>
                <a:cs typeface="+mj-cs"/>
              </a:rPr>
              <a:t>The Outward Expression of Domestic Ordering</a:t>
            </a:r>
          </a:p>
        </p:txBody>
      </p:sp>
      <p:pic>
        <p:nvPicPr>
          <p:cNvPr id="6" name="Content Placeholder 5" descr="A person holding a flag&#10;&#10;AI-generated content may be incorrect.">
            <a:hlinkClick r:id="rId2"/>
            <a:extLst>
              <a:ext uri="{FF2B5EF4-FFF2-40B4-BE49-F238E27FC236}">
                <a16:creationId xmlns:a16="http://schemas.microsoft.com/office/drawing/2014/main" id="{AD73FCE5-791D-1ADA-9241-63BA39F90651}"/>
              </a:ext>
            </a:extLst>
          </p:cNvPr>
          <p:cNvPicPr>
            <a:picLocks noGrp="1" noChangeAspect="1"/>
          </p:cNvPicPr>
          <p:nvPr>
            <p:ph sz="half" idx="1"/>
          </p:nvPr>
        </p:nvPicPr>
        <p:blipFill>
          <a:blip r:embed="rId3"/>
          <a:stretch>
            <a:fillRect/>
          </a:stretch>
        </p:blipFill>
        <p:spPr>
          <a:xfrm>
            <a:off x="201493" y="1800740"/>
            <a:ext cx="6250063" cy="3531285"/>
          </a:xfrm>
          <a:prstGeom prst="rect">
            <a:avLst/>
          </a:prstGeom>
        </p:spPr>
      </p:pic>
      <p:sp>
        <p:nvSpPr>
          <p:cNvPr id="22" name="Rectangle 21">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83398"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55" y="2285541"/>
            <a:ext cx="4526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11093CAB-A4B6-9F2A-85E6-FE32F229D467}"/>
              </a:ext>
            </a:extLst>
          </p:cNvPr>
          <p:cNvSpPr>
            <a:spLocks noGrp="1"/>
          </p:cNvSpPr>
          <p:nvPr>
            <p:ph sz="half" idx="2"/>
          </p:nvPr>
        </p:nvSpPr>
        <p:spPr>
          <a:xfrm>
            <a:off x="6653048" y="2425646"/>
            <a:ext cx="5538952" cy="4432354"/>
          </a:xfrm>
        </p:spPr>
        <p:txBody>
          <a:bodyPr vert="horz" lIns="91440" tIns="45720" rIns="91440" bIns="45720" rtlCol="0">
            <a:noAutofit/>
          </a:bodyPr>
          <a:lstStyle/>
          <a:p>
            <a:r>
              <a:rPr lang="en-US" b="1" i="1" dirty="0">
                <a:solidFill>
                  <a:srgbClr val="C00000"/>
                </a:solidFill>
              </a:rPr>
              <a:t>Internal Management</a:t>
            </a:r>
          </a:p>
          <a:p>
            <a:pPr lvl="1"/>
            <a:r>
              <a:rPr lang="en-US" sz="2800" dirty="0"/>
              <a:t>SASAC (State-Party)</a:t>
            </a:r>
          </a:p>
          <a:p>
            <a:pPr lvl="1"/>
            <a:r>
              <a:rPr lang="en-US" sz="2800" dirty="0"/>
              <a:t>Statutes and corporate law</a:t>
            </a:r>
          </a:p>
          <a:p>
            <a:pPr lvl="1"/>
            <a:r>
              <a:rPr lang="en-US" sz="2800" dirty="0"/>
              <a:t>Compliance and ESG Rules</a:t>
            </a:r>
          </a:p>
          <a:p>
            <a:r>
              <a:rPr lang="en-US" b="1" i="1" dirty="0">
                <a:solidFill>
                  <a:srgbClr val="C00000"/>
                </a:solidFill>
              </a:rPr>
              <a:t>External Frameworks</a:t>
            </a:r>
          </a:p>
          <a:p>
            <a:pPr lvl="1"/>
            <a:r>
              <a:rPr lang="en-US" sz="2800" dirty="0"/>
              <a:t>BRI</a:t>
            </a:r>
          </a:p>
          <a:p>
            <a:pPr lvl="1"/>
            <a:r>
              <a:rPr lang="en-US" sz="2800" dirty="0"/>
              <a:t>State-Party oversight</a:t>
            </a:r>
          </a:p>
          <a:p>
            <a:pPr lvl="1"/>
            <a:r>
              <a:rPr lang="en-US" sz="2800" dirty="0"/>
              <a:t>Externalization of National security architecture</a:t>
            </a:r>
          </a:p>
        </p:txBody>
      </p:sp>
    </p:spTree>
    <p:extLst>
      <p:ext uri="{BB962C8B-B14F-4D97-AF65-F5344CB8AC3E}">
        <p14:creationId xmlns:p14="http://schemas.microsoft.com/office/powerpoint/2010/main" val="170895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erson in a garment next to a clown&#10;&#10;AI-generated content may be incorrect.">
            <a:hlinkClick r:id="rId2"/>
            <a:extLst>
              <a:ext uri="{FF2B5EF4-FFF2-40B4-BE49-F238E27FC236}">
                <a16:creationId xmlns:a16="http://schemas.microsoft.com/office/drawing/2014/main" id="{F3101533-6412-5532-E715-CA2520B0A2A7}"/>
              </a:ext>
            </a:extLst>
          </p:cNvPr>
          <p:cNvPicPr>
            <a:picLocks noGrp="1" noChangeAspect="1"/>
          </p:cNvPicPr>
          <p:nvPr>
            <p:ph sz="half" idx="2"/>
          </p:nvPr>
        </p:nvPicPr>
        <p:blipFill>
          <a:blip r:embed="rId3"/>
          <a:srcRect b="459"/>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46DCC5-2CE6-FE36-0FFA-0E82B2B5190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Binary Convergence</a:t>
            </a:r>
          </a:p>
        </p:txBody>
      </p:sp>
      <p:sp>
        <p:nvSpPr>
          <p:cNvPr id="3" name="Content Placeholder 2">
            <a:extLst>
              <a:ext uri="{FF2B5EF4-FFF2-40B4-BE49-F238E27FC236}">
                <a16:creationId xmlns:a16="http://schemas.microsoft.com/office/drawing/2014/main" id="{011C9A48-5D6E-6930-711E-CD46561CB891}"/>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1700" b="1" i="1" dirty="0"/>
              <a:t>The Goal</a:t>
            </a:r>
            <a:r>
              <a:rPr lang="en-US" sz="1700" dirty="0"/>
              <a:t>: Contribute to forward movement along the socialist path</a:t>
            </a:r>
          </a:p>
          <a:p>
            <a:r>
              <a:rPr lang="en-US" sz="1700" b="1" i="1" dirty="0"/>
              <a:t>What’s in it for host states</a:t>
            </a:r>
            <a:r>
              <a:rPr lang="en-US" sz="1700" dirty="0"/>
              <a:t>: </a:t>
            </a:r>
          </a:p>
          <a:p>
            <a:pPr lvl="1"/>
            <a:r>
              <a:rPr lang="en-US" sz="1700" dirty="0"/>
              <a:t>Win-win architecture</a:t>
            </a:r>
          </a:p>
          <a:p>
            <a:pPr lvl="1"/>
            <a:r>
              <a:rPr lang="en-US" sz="1700" dirty="0"/>
              <a:t>Marxist-Leninist post-global international</a:t>
            </a:r>
          </a:p>
          <a:p>
            <a:r>
              <a:rPr lang="en-US" sz="1700" b="1" i="1" dirty="0"/>
              <a:t>The Path--Interpenetrative dialectics</a:t>
            </a:r>
            <a:r>
              <a:rPr lang="en-US" sz="1700" dirty="0"/>
              <a:t>:</a:t>
            </a:r>
          </a:p>
          <a:p>
            <a:pPr lvl="1"/>
            <a:r>
              <a:rPr lang="en-US" sz="1700" dirty="0"/>
              <a:t>Local forms</a:t>
            </a:r>
          </a:p>
          <a:p>
            <a:pPr lvl="1"/>
            <a:r>
              <a:rPr lang="en-US" sz="1700" dirty="0"/>
              <a:t>Home state practices</a:t>
            </a:r>
          </a:p>
          <a:p>
            <a:pPr lvl="1"/>
            <a:r>
              <a:rPr lang="en-US" sz="1700" dirty="0"/>
              <a:t>Convergence of host state forms and practices</a:t>
            </a:r>
          </a:p>
          <a:p>
            <a:pPr lvl="1"/>
            <a:endParaRPr lang="en-US" sz="1700" dirty="0"/>
          </a:p>
        </p:txBody>
      </p:sp>
    </p:spTree>
    <p:extLst>
      <p:ext uri="{BB962C8B-B14F-4D97-AF65-F5344CB8AC3E}">
        <p14:creationId xmlns:p14="http://schemas.microsoft.com/office/powerpoint/2010/main" val="4047146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1040</TotalTime>
  <Words>1094</Words>
  <Application>Microsoft Macintosh PowerPoint</Application>
  <PresentationFormat>Widescreen</PresentationFormat>
  <Paragraphs>126</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Aptos Display</vt:lpstr>
      <vt:lpstr>Arial</vt:lpstr>
      <vt:lpstr>Calibri</vt:lpstr>
      <vt:lpstr>Office Theme</vt:lpstr>
      <vt:lpstr>Interlocking Legalities of the Chinese Presence in Latin America and Its Perception: Theory, Operationalization, and Impact in Columbia</vt:lpstr>
      <vt:lpstr>The Questions/Issue</vt:lpstr>
      <vt:lpstr>Pathways</vt:lpstr>
      <vt:lpstr>Context </vt:lpstr>
      <vt:lpstr>Theoretical Basics: The Chinese Political-Economic Model</vt:lpstr>
      <vt:lpstr>The Means of Production and the Ends of the State</vt:lpstr>
      <vt:lpstr>The Little Engine that Could</vt:lpstr>
      <vt:lpstr>The Outward Expression of Domestic Ordering</vt:lpstr>
      <vt:lpstr>Binary Convergence</vt:lpstr>
      <vt:lpstr>Crossing the Streams </vt:lpstr>
      <vt:lpstr>Operational Level Interpenetration</vt:lpstr>
      <vt:lpstr>The Project: Semillero de derecho societario de ICESI Cali, Columbia</vt:lpstr>
      <vt:lpstr>Summing Up</vt:lpstr>
      <vt:lpstr>Thanks --谢谢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Backer, Larry Cata</dc:creator>
  <cp:lastModifiedBy>Backer, Larry Cata</cp:lastModifiedBy>
  <cp:revision>34</cp:revision>
  <dcterms:created xsi:type="dcterms:W3CDTF">2025-02-07T19:36:24Z</dcterms:created>
  <dcterms:modified xsi:type="dcterms:W3CDTF">2025-02-10T10:56:01Z</dcterms:modified>
</cp:coreProperties>
</file>